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4" d="100"/>
          <a:sy n="54" d="100"/>
        </p:scale>
        <p:origin x="5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02/04/2025</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02/04/2025</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diputados.gob.mx/LeyesBiblio/pdf/LFT.pdf" TargetMode="External"/><Relationship Id="rId7" Type="http://schemas.openxmlformats.org/officeDocument/2006/relationships/hyperlink" Target="https://www.iec.org.mx/v1/images/jge/Acuerdos2019/IEC.JGE.010.2019.%20Acuerdo%20por%20el%20que%20se%20emite%20el%20Manual%20de%20percepciones%20de%20las%20y%20los%20servidores%20pu&#769;blicos%20del%20IEC.pd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iecoah.org.mx/v1/archivos/Transparencia/marco-normativo/Reglamento%20de%20Relaciones%20Laborales%20del%20Instituto%20Electoral%20de%20Coahuila.pdf" TargetMode="External"/><Relationship Id="rId5" Type="http://schemas.openxmlformats.org/officeDocument/2006/relationships/hyperlink" Target="https://iecoah.org.mx/v1/archivos/Transparencia/marco-normativo/Reglamento%20Interior%20del%20Instituto%20Electoral%20de%20Coahuila.pdf" TargetMode="External"/><Relationship Id="rId4" Type="http://schemas.openxmlformats.org/officeDocument/2006/relationships/hyperlink" Target="http://www.imss.gob.mx/sites/all/statics/pdf/leyes/L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251213" y="323546"/>
            <a:ext cx="2436450" cy="837108"/>
          </a:xfrm>
        </p:spPr>
        <p:txBody>
          <a:bodyPr>
            <a:normAutofit/>
          </a:bodyPr>
          <a:lstStyle/>
          <a:p>
            <a:r>
              <a:rPr lang="es-MX" sz="2400" b="1" dirty="0">
                <a:solidFill>
                  <a:srgbClr val="8E5D95"/>
                </a:solidFill>
              </a:rPr>
              <a:t>Artículo 21, fracción X.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0" y="2189392"/>
            <a:ext cx="8017933" cy="4668608"/>
          </a:xfrm>
        </p:spPr>
        <p:txBody>
          <a:bodyPr anchor="ctr">
            <a:normAutofit lnSpcReduction="10000"/>
          </a:bodyPr>
          <a:lstStyle/>
          <a:p>
            <a:pPr marL="180000" algn="just">
              <a:lnSpc>
                <a:spcPct val="120000"/>
              </a:lnSpc>
              <a:spcBef>
                <a:spcPts val="600"/>
              </a:spcBef>
              <a:spcAft>
                <a:spcPts val="600"/>
              </a:spcAft>
              <a:tabLst>
                <a:tab pos="72000" algn="l"/>
              </a:tabLst>
            </a:pPr>
            <a:r>
              <a:rPr lang="es-MX" sz="1600" dirty="0">
                <a:solidFill>
                  <a:schemeClr val="tx1">
                    <a:lumMod val="75000"/>
                    <a:lumOff val="25000"/>
                  </a:schemeClr>
                </a:solidFill>
              </a:rPr>
              <a:t>El personal del Instituto Electoral de Coahuila tiene como legislación aplicable la Ley Federal del Trabajo, Ley del Seguro Social, Reglamento Interior del Instituto Electoral de Coahuila, Reglamento de Relaciones Laborales del Instituto Electoral de Coahuila y el Manual de Percepciones del Personal y de las y los Servidores Públicos del Instituto Electoral de Coahuila.</a:t>
            </a: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3"/>
              </a:rPr>
              <a:t>www.diputados.gob.mx/LeyesBiblio/pdf/LFT.pdf</a:t>
            </a:r>
            <a:endParaRPr lang="es-MX" sz="1600" dirty="0">
              <a:solidFill>
                <a:schemeClr val="tx1">
                  <a:lumMod val="75000"/>
                  <a:lumOff val="25000"/>
                </a:schemeClr>
              </a:solidFill>
            </a:endParaRPr>
          </a:p>
          <a:p>
            <a:pPr marL="180000" algn="just">
              <a:lnSpc>
                <a:spcPct val="100000"/>
              </a:lnSpc>
              <a:spcBef>
                <a:spcPts val="600"/>
              </a:spcBef>
              <a:spcAft>
                <a:spcPts val="600"/>
              </a:spcAft>
              <a:tabLst>
                <a:tab pos="72000" algn="l"/>
              </a:tabLst>
            </a:pPr>
            <a:r>
              <a:rPr lang="es-MX" sz="1600" dirty="0">
                <a:solidFill>
                  <a:schemeClr val="tx1">
                    <a:lumMod val="75000"/>
                    <a:lumOff val="25000"/>
                  </a:schemeClr>
                </a:solidFill>
                <a:hlinkClick r:id="rId4"/>
              </a:rPr>
              <a:t>www.imss.gob.mx/sites/all/statics/pdf/leyes/LSS.pdf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5"/>
              </a:rPr>
              <a:t>https://iecoah.org.mx/v1/archivos/Transparencia/marco-normativo/Reglamento%20Interior%20del%20Instituto%20Electoral%20de%20Coahuila.pdf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6"/>
              </a:rPr>
              <a:t>https://iecoah.org.mx/v1/archivos/Transparencia/marco-normativo/Reglamento%20de%20Relaciones%20Laborales%20del%20Instituto%20Electoral%20de%20Coahuila.pdf</a:t>
            </a:r>
            <a:endParaRPr lang="es-MX" sz="1600" dirty="0">
              <a:solidFill>
                <a:schemeClr val="tx1">
                  <a:lumMod val="75000"/>
                  <a:lumOff val="25000"/>
                </a:schemeClr>
              </a:solidFill>
            </a:endParaRPr>
          </a:p>
          <a:p>
            <a:pPr marL="180000" algn="just">
              <a:lnSpc>
                <a:spcPct val="110000"/>
              </a:lnSpc>
              <a:spcBef>
                <a:spcPts val="600"/>
              </a:spcBef>
              <a:spcAft>
                <a:spcPts val="600"/>
              </a:spcAft>
              <a:tabLst>
                <a:tab pos="72000" algn="l"/>
              </a:tabLst>
            </a:pPr>
            <a:r>
              <a:rPr lang="es-MX" sz="1600" dirty="0">
                <a:solidFill>
                  <a:schemeClr val="tx1">
                    <a:lumMod val="75000"/>
                    <a:lumOff val="25000"/>
                  </a:schemeClr>
                </a:solidFill>
                <a:hlinkClick r:id="rId7"/>
              </a:rPr>
              <a:t>https://www.iec.org.mx/v1/</a:t>
            </a:r>
            <a:r>
              <a:rPr lang="es-MX" sz="1600" dirty="0" err="1">
                <a:solidFill>
                  <a:schemeClr val="tx1">
                    <a:lumMod val="75000"/>
                    <a:lumOff val="25000"/>
                  </a:schemeClr>
                </a:solidFill>
                <a:hlinkClick r:id="rId7"/>
              </a:rPr>
              <a:t>images</a:t>
            </a:r>
            <a:r>
              <a:rPr lang="es-MX" sz="1600" dirty="0">
                <a:solidFill>
                  <a:schemeClr val="tx1">
                    <a:lumMod val="75000"/>
                    <a:lumOff val="25000"/>
                  </a:schemeClr>
                </a:solidFill>
                <a:hlinkClick r:id="rId7"/>
              </a:rPr>
              <a:t>/</a:t>
            </a:r>
            <a:r>
              <a:rPr lang="es-MX" sz="1600" dirty="0" err="1">
                <a:solidFill>
                  <a:schemeClr val="tx1">
                    <a:lumMod val="75000"/>
                    <a:lumOff val="25000"/>
                  </a:schemeClr>
                </a:solidFill>
                <a:hlinkClick r:id="rId7"/>
              </a:rPr>
              <a:t>jge</a:t>
            </a:r>
            <a:r>
              <a:rPr lang="es-MX" sz="1600" dirty="0">
                <a:solidFill>
                  <a:schemeClr val="tx1">
                    <a:lumMod val="75000"/>
                    <a:lumOff val="25000"/>
                  </a:schemeClr>
                </a:solidFill>
                <a:hlinkClick r:id="rId7"/>
              </a:rPr>
              <a:t>/Acuerdos2019/IEC.JGE.010.2019.%20Acuerdo%20por%20el%20que%20se%20emite%20el%20Manual%20de%20percepciones%20de%20las%20y%20los%20servidores%20públicos%20del%20IEC.pdf</a:t>
            </a:r>
            <a:endParaRPr lang="es-MX" sz="1600" dirty="0">
              <a:solidFill>
                <a:schemeClr val="tx1">
                  <a:lumMod val="75000"/>
                  <a:lumOff val="25000"/>
                </a:schemeClr>
              </a:solidFill>
            </a:endParaRPr>
          </a:p>
          <a:p>
            <a:pPr marL="180000" algn="just">
              <a:lnSpc>
                <a:spcPct val="120000"/>
              </a:lnSpc>
              <a:spcBef>
                <a:spcPts val="600"/>
              </a:spcBef>
              <a:spcAft>
                <a:spcPts val="600"/>
              </a:spcAft>
              <a:tabLst>
                <a:tab pos="72000" algn="l"/>
              </a:tabLst>
            </a:pPr>
            <a:endParaRPr lang="es-MX" sz="1600" dirty="0">
              <a:solidFill>
                <a:schemeClr val="tx1">
                  <a:lumMod val="75000"/>
                  <a:lumOff val="25000"/>
                </a:schemeClr>
              </a:solidFill>
            </a:endParaRP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706330"/>
            <a:ext cx="3175156" cy="1569660"/>
          </a:xfrm>
          <a:prstGeom prst="rect">
            <a:avLst/>
          </a:prstGeom>
          <a:noFill/>
        </p:spPr>
        <p:txBody>
          <a:bodyPr wrap="square" rtlCol="0">
            <a:spAutoFit/>
          </a:bodyPr>
          <a:lstStyle/>
          <a:p>
            <a:pPr algn="ctr">
              <a:buClr>
                <a:srgbClr val="732282"/>
              </a:buClr>
            </a:pPr>
            <a:r>
              <a:rPr lang="es-MX" sz="3200" dirty="0">
                <a:solidFill>
                  <a:schemeClr val="bg1"/>
                </a:solidFill>
                <a:latin typeface="Arial Rounded MT Bold" panose="020F0704030504030204" pitchFamily="34" charset="0"/>
              </a:rPr>
              <a:t>Condiciones generales de trabajo</a:t>
            </a:r>
            <a:endParaRPr lang="es-MX" sz="4400" dirty="0">
              <a:solidFill>
                <a:schemeClr val="bg1"/>
              </a:solidFill>
              <a:latin typeface="Arial Rounded MT Bold" panose="020F0704030504030204" pitchFamily="34" charset="0"/>
            </a:endParaRP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2310618" y="1258446"/>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8" name="Grupo 7">
            <a:extLst>
              <a:ext uri="{FF2B5EF4-FFF2-40B4-BE49-F238E27FC236}">
                <a16:creationId xmlns:a16="http://schemas.microsoft.com/office/drawing/2014/main" id="{D570CC16-E2AE-BB1F-3EE9-26CD17DD88CA}"/>
              </a:ext>
            </a:extLst>
          </p:cNvPr>
          <p:cNvGrpSpPr/>
          <p:nvPr/>
        </p:nvGrpSpPr>
        <p:grpSpPr>
          <a:xfrm>
            <a:off x="5211536" y="131076"/>
            <a:ext cx="2696066" cy="1830754"/>
            <a:chOff x="7820284" y="963722"/>
            <a:chExt cx="3951805" cy="833553"/>
          </a:xfrm>
        </p:grpSpPr>
        <p:sp>
          <p:nvSpPr>
            <p:cNvPr id="9" name="Rectángulo 8">
              <a:extLst>
                <a:ext uri="{FF2B5EF4-FFF2-40B4-BE49-F238E27FC236}">
                  <a16:creationId xmlns:a16="http://schemas.microsoft.com/office/drawing/2014/main" id="{BBCF63AE-C64A-EA60-9D7B-6D03626EC670}"/>
                </a:ext>
              </a:extLst>
            </p:cNvPr>
            <p:cNvSpPr/>
            <p:nvPr/>
          </p:nvSpPr>
          <p:spPr>
            <a:xfrm>
              <a:off x="7820285" y="963722"/>
              <a:ext cx="3766833" cy="210199"/>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8E5D95"/>
                  </a:solidFill>
                </a:rPr>
                <a:t>31 de marzo de 2025</a:t>
              </a:r>
            </a:p>
          </p:txBody>
        </p:sp>
        <p:sp>
          <p:nvSpPr>
            <p:cNvPr id="13" name="Rectángulo 12">
              <a:extLst>
                <a:ext uri="{FF2B5EF4-FFF2-40B4-BE49-F238E27FC236}">
                  <a16:creationId xmlns:a16="http://schemas.microsoft.com/office/drawing/2014/main" id="{9C4F3622-C0E0-4EAC-14F5-AAA2BB22DD5F}"/>
                </a:ext>
              </a:extLst>
            </p:cNvPr>
            <p:cNvSpPr/>
            <p:nvPr/>
          </p:nvSpPr>
          <p:spPr>
            <a:xfrm>
              <a:off x="7820284" y="1286048"/>
              <a:ext cx="3951805"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
        <p:nvSpPr>
          <p:cNvPr id="14" name="Rectángulo 13">
            <a:extLst>
              <a:ext uri="{FF2B5EF4-FFF2-40B4-BE49-F238E27FC236}">
                <a16:creationId xmlns:a16="http://schemas.microsoft.com/office/drawing/2014/main" id="{E9EA0293-D605-1289-EA2D-6F4679A65225}"/>
              </a:ext>
            </a:extLst>
          </p:cNvPr>
          <p:cNvSpPr/>
          <p:nvPr/>
        </p:nvSpPr>
        <p:spPr>
          <a:xfrm>
            <a:off x="5211535" y="494396"/>
            <a:ext cx="1858201"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280</Words>
  <Application>Microsoft Office PowerPoint</Application>
  <PresentationFormat>Panorámica</PresentationFormat>
  <Paragraphs>15</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Artículo 21, fracción 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Yolanda Medrano</cp:lastModifiedBy>
  <cp:revision>97</cp:revision>
  <dcterms:created xsi:type="dcterms:W3CDTF">2018-06-11T17:30:58Z</dcterms:created>
  <dcterms:modified xsi:type="dcterms:W3CDTF">2025-04-02T23:45:09Z</dcterms:modified>
</cp:coreProperties>
</file>